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0" r:id="rId4"/>
    <p:sldId id="261" r:id="rId5"/>
    <p:sldId id="262" r:id="rId6"/>
    <p:sldId id="263" r:id="rId7"/>
    <p:sldId id="264" r:id="rId8"/>
    <p:sldId id="265" r:id="rId9"/>
    <p:sldId id="257" r:id="rId10"/>
    <p:sldId id="258"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5598-5949-64E3-D97C-AB5D8A001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629DDA-1B1E-7F74-5AE9-E54797B44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B95E44-ED66-4799-A1D1-AC728A1284E4}"/>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8760004E-47EE-1747-3F9B-14DCD747B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F981D-6140-0952-0D75-B3C089E0BDF5}"/>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114786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236B-B33E-A6FA-63FB-4A75045331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5EA118-B3C7-7A11-75D2-99B69FA55F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33971-2669-6951-A8A8-DBE7FF5091CB}"/>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81B08F29-0218-BF42-0367-C9A324F3BD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7FB1C-89F0-4A77-998C-4046D9F63226}"/>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24926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EBF811-C156-D4D3-27E0-F14E322EE3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8143F2-86E4-0839-6F18-218B8ECF34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121253-4804-5972-175D-FE1793D79DB4}"/>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0C4FB421-27D9-EC4F-F137-0552CDE06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F7D846-C72A-896B-DC22-8CEC5303BDFA}"/>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266171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9639-1DD1-3355-599D-120F06BA69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532FD4-22D7-F71D-0001-8E5C2B441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CB2A2A-AE5F-C113-2FDF-961A78246DAF}"/>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B659C623-17ED-F594-24D7-B6A4A971B2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F4571-4FCB-124F-4715-A71B6D270D4C}"/>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91707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0998-F204-12FA-0425-D7DA9FC82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D354A5-958F-B554-77CD-DF54EBA07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6EC86-8A4C-4835-7871-766234F505BF}"/>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0BE189F8-AAFA-1564-FB3A-60F9D656D6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F9292C-E43D-51E5-252A-D93DFBD2D909}"/>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186890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D677-00FC-3021-CBFA-AF98FF1591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8D6013-8F92-8778-8A5B-9F0CDB4F6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45DC39-BC06-6439-DE1D-21E1EF348C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C21C08-C613-165B-61AC-437F06A99BBA}"/>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6" name="Footer Placeholder 5">
            <a:extLst>
              <a:ext uri="{FF2B5EF4-FFF2-40B4-BE49-F238E27FC236}">
                <a16:creationId xmlns:a16="http://schemas.microsoft.com/office/drawing/2014/main" id="{B1A80E4F-0866-AE33-A63D-42FD75BC7E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B9F7AD-F64D-503B-AE9A-DEFCF40D95C8}"/>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49824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9802-220C-B67A-CF2C-B37B495204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3DA123-5FEC-324C-0ED6-AE96DB0BE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6E099-59E5-0FC9-6222-5C0B28D5D3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69E341-3B49-F6F4-D4FA-5D9A19D4A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70307-E94F-58FA-35E4-052ABF74E2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E4DD3E-310E-C9AD-CFA0-8A7802174A73}"/>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8" name="Footer Placeholder 7">
            <a:extLst>
              <a:ext uri="{FF2B5EF4-FFF2-40B4-BE49-F238E27FC236}">
                <a16:creationId xmlns:a16="http://schemas.microsoft.com/office/drawing/2014/main" id="{6ED8FCA7-677A-D9BC-F7DE-159839DAE8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47072E-0C28-7985-FF03-D9C94463F578}"/>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2811160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D669-DABC-EE9D-7C8B-C0AE46581A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3785BC-CF5A-352D-2220-94D6033CA9F8}"/>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4" name="Footer Placeholder 3">
            <a:extLst>
              <a:ext uri="{FF2B5EF4-FFF2-40B4-BE49-F238E27FC236}">
                <a16:creationId xmlns:a16="http://schemas.microsoft.com/office/drawing/2014/main" id="{FFBDA880-78B8-A7BA-B7F5-8CF6C798AE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D5613A5-8274-719D-7D0A-D08CC06B09C3}"/>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426153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B85187-C4EE-0EDE-9F9E-B58DA0E9AC45}"/>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3" name="Footer Placeholder 2">
            <a:extLst>
              <a:ext uri="{FF2B5EF4-FFF2-40B4-BE49-F238E27FC236}">
                <a16:creationId xmlns:a16="http://schemas.microsoft.com/office/drawing/2014/main" id="{2138A8B6-154E-00AD-B961-530B0C7257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7AB3BA-D5FF-6B29-9A0F-63C2ED29D6FA}"/>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414432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017A-5754-40C4-BC31-C6D1236FB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47E290-35B2-2D30-7B1C-7F274F03B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CDD0C1-6810-94D6-E8E2-637FE4D16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AF5C0-E15C-F572-D210-5F81F86E269C}"/>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6" name="Footer Placeholder 5">
            <a:extLst>
              <a:ext uri="{FF2B5EF4-FFF2-40B4-BE49-F238E27FC236}">
                <a16:creationId xmlns:a16="http://schemas.microsoft.com/office/drawing/2014/main" id="{377AE7B4-D443-34E4-AAE0-32B88667E4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2ADD0A-D0F0-F5F2-D655-4335556A814F}"/>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380595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2A6-211E-4ACA-8340-30A2FDCFE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5177CF-E952-5391-9155-89C2AFB20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E17080-73E0-9799-D969-BC04C264F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C6C73D-31DD-2AE6-E9E2-36A995FA1DD0}"/>
              </a:ext>
            </a:extLst>
          </p:cNvPr>
          <p:cNvSpPr>
            <a:spLocks noGrp="1"/>
          </p:cNvSpPr>
          <p:nvPr>
            <p:ph type="dt" sz="half" idx="10"/>
          </p:nvPr>
        </p:nvSpPr>
        <p:spPr/>
        <p:txBody>
          <a:bodyPr/>
          <a:lstStyle/>
          <a:p>
            <a:fld id="{E6039D61-9E4A-45BA-AD3E-F9750C5795E3}" type="datetimeFigureOut">
              <a:rPr lang="en-GB" smtClean="0"/>
              <a:t>09/07/2024</a:t>
            </a:fld>
            <a:endParaRPr lang="en-GB"/>
          </a:p>
        </p:txBody>
      </p:sp>
      <p:sp>
        <p:nvSpPr>
          <p:cNvPr id="6" name="Footer Placeholder 5">
            <a:extLst>
              <a:ext uri="{FF2B5EF4-FFF2-40B4-BE49-F238E27FC236}">
                <a16:creationId xmlns:a16="http://schemas.microsoft.com/office/drawing/2014/main" id="{5D086425-FB93-7AF6-3627-6273314C5F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51D5C-C1A6-86EA-9D54-630F92C4EE91}"/>
              </a:ext>
            </a:extLst>
          </p:cNvPr>
          <p:cNvSpPr>
            <a:spLocks noGrp="1"/>
          </p:cNvSpPr>
          <p:nvPr>
            <p:ph type="sldNum" sz="quarter" idx="12"/>
          </p:nvPr>
        </p:nvSpPr>
        <p:spPr/>
        <p:txBody>
          <a:bodyPr/>
          <a:lstStyle/>
          <a:p>
            <a:fld id="{C6C19F6B-A151-4AAF-AA93-EF42B9FB6BB3}" type="slidenum">
              <a:rPr lang="en-GB" smtClean="0"/>
              <a:t>‹#›</a:t>
            </a:fld>
            <a:endParaRPr lang="en-GB"/>
          </a:p>
        </p:txBody>
      </p:sp>
    </p:spTree>
    <p:extLst>
      <p:ext uri="{BB962C8B-B14F-4D97-AF65-F5344CB8AC3E}">
        <p14:creationId xmlns:p14="http://schemas.microsoft.com/office/powerpoint/2010/main" val="253503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C2C60-AD41-4503-6E4E-3C836F6F0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70DE78-6C98-36E1-588C-5C1BB425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9370BC-42BE-0009-6B7B-362778B04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039D61-9E4A-45BA-AD3E-F9750C5795E3}" type="datetimeFigureOut">
              <a:rPr lang="en-GB" smtClean="0"/>
              <a:t>09/07/2024</a:t>
            </a:fld>
            <a:endParaRPr lang="en-GB"/>
          </a:p>
        </p:txBody>
      </p:sp>
      <p:sp>
        <p:nvSpPr>
          <p:cNvPr id="5" name="Footer Placeholder 4">
            <a:extLst>
              <a:ext uri="{FF2B5EF4-FFF2-40B4-BE49-F238E27FC236}">
                <a16:creationId xmlns:a16="http://schemas.microsoft.com/office/drawing/2014/main" id="{E1B37CF5-5A2D-736F-FB24-C2D0A311F9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3375108-24EB-0D1E-8510-FC27BE4A2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C19F6B-A151-4AAF-AA93-EF42B9FB6BB3}" type="slidenum">
              <a:rPr lang="en-GB" smtClean="0"/>
              <a:t>‹#›</a:t>
            </a:fld>
            <a:endParaRPr lang="en-GB"/>
          </a:p>
        </p:txBody>
      </p:sp>
    </p:spTree>
    <p:extLst>
      <p:ext uri="{BB962C8B-B14F-4D97-AF65-F5344CB8AC3E}">
        <p14:creationId xmlns:p14="http://schemas.microsoft.com/office/powerpoint/2010/main" val="1390509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constructionbusinessowner.com/" TargetMode="External"/><Relationship Id="rId13" Type="http://schemas.openxmlformats.org/officeDocument/2006/relationships/hyperlink" Target="https://www.cmu.edu/project-management/" TargetMode="External"/><Relationship Id="rId18" Type="http://schemas.openxmlformats.org/officeDocument/2006/relationships/hyperlink" Target="https://www.constructible.trimble.com/" TargetMode="External"/><Relationship Id="rId3" Type="http://schemas.openxmlformats.org/officeDocument/2006/relationships/hyperlink" Target="https://www.autodesk.com/" TargetMode="External"/><Relationship Id="rId21" Type="http://schemas.openxmlformats.org/officeDocument/2006/relationships/hyperlink" Target="https://www.safetyconstruction.org/" TargetMode="External"/><Relationship Id="rId7" Type="http://schemas.openxmlformats.org/officeDocument/2006/relationships/hyperlink" Target="https://www.breeam.com/" TargetMode="External"/><Relationship Id="rId12" Type="http://schemas.openxmlformats.org/officeDocument/2006/relationships/hyperlink" Target="https://www.forconstructionpros.com/" TargetMode="External"/><Relationship Id="rId17" Type="http://schemas.openxmlformats.org/officeDocument/2006/relationships/hyperlink" Target="https://www.constructionmanager.com/" TargetMode="External"/><Relationship Id="rId2" Type="http://schemas.openxmlformats.org/officeDocument/2006/relationships/hyperlink" Target="https://constructionblog.autodesk.com/" TargetMode="External"/><Relationship Id="rId16" Type="http://schemas.openxmlformats.org/officeDocument/2006/relationships/hyperlink" Target="https://www.pmi.org/" TargetMode="External"/><Relationship Id="rId20" Type="http://schemas.openxmlformats.org/officeDocument/2006/relationships/hyperlink" Target="https://www.usgbc.org/" TargetMode="External"/><Relationship Id="rId1" Type="http://schemas.openxmlformats.org/officeDocument/2006/relationships/slideLayout" Target="../slideLayouts/slideLayout7.xml"/><Relationship Id="rId6" Type="http://schemas.openxmlformats.org/officeDocument/2006/relationships/hyperlink" Target="https://www.bentley.com/" TargetMode="External"/><Relationship Id="rId11" Type="http://schemas.openxmlformats.org/officeDocument/2006/relationships/hyperlink" Target="https://www.enr.com/" TargetMode="External"/><Relationship Id="rId5" Type="http://schemas.openxmlformats.org/officeDocument/2006/relationships/hyperlink" Target="https://www.batterseapowerstation.co.uk/" TargetMode="External"/><Relationship Id="rId15" Type="http://schemas.openxmlformats.org/officeDocument/2006/relationships/hyperlink" Target="https://www.sciencedirect.com/" TargetMode="External"/><Relationship Id="rId23" Type="http://schemas.openxmlformats.org/officeDocument/2006/relationships/hyperlink" Target="https://www.worldgbc.org/" TargetMode="External"/><Relationship Id="rId10" Type="http://schemas.openxmlformats.org/officeDocument/2006/relationships/hyperlink" Target="https://www.constructionexec.com/" TargetMode="External"/><Relationship Id="rId19" Type="http://schemas.openxmlformats.org/officeDocument/2006/relationships/hyperlink" Target="https://www.projectmanagement.com/" TargetMode="External"/><Relationship Id="rId4" Type="http://schemas.openxmlformats.org/officeDocument/2006/relationships/hyperlink" Target="https://ascelibrary.org/" TargetMode="External"/><Relationship Id="rId9" Type="http://schemas.openxmlformats.org/officeDocument/2006/relationships/hyperlink" Target="https://www.constructconnect.com/" TargetMode="External"/><Relationship Id="rId14" Type="http://schemas.openxmlformats.org/officeDocument/2006/relationships/hyperlink" Target="https://historicengland.org.uk/" TargetMode="External"/><Relationship Id="rId22" Type="http://schemas.openxmlformats.org/officeDocument/2006/relationships/hyperlink" Target="https://www.taylorandfranci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D7AB5-A5E3-2445-6F55-F93ED0C337C6}"/>
              </a:ext>
            </a:extLst>
          </p:cNvPr>
          <p:cNvPicPr>
            <a:picLocks noChangeAspect="1"/>
          </p:cNvPicPr>
          <p:nvPr/>
        </p:nvPicPr>
        <p:blipFill>
          <a:blip r:embed="rId2"/>
          <a:stretch>
            <a:fillRect/>
          </a:stretch>
        </p:blipFill>
        <p:spPr>
          <a:xfrm>
            <a:off x="664029" y="424544"/>
            <a:ext cx="11049000" cy="1502228"/>
          </a:xfrm>
          <a:prstGeom prst="rect">
            <a:avLst/>
          </a:prstGeom>
        </p:spPr>
      </p:pic>
      <p:sp>
        <p:nvSpPr>
          <p:cNvPr id="2" name="Title 1">
            <a:extLst>
              <a:ext uri="{FF2B5EF4-FFF2-40B4-BE49-F238E27FC236}">
                <a16:creationId xmlns:a16="http://schemas.microsoft.com/office/drawing/2014/main" id="{8C411DCF-142C-832A-BADB-2996EE923C36}"/>
              </a:ext>
            </a:extLst>
          </p:cNvPr>
          <p:cNvSpPr>
            <a:spLocks noGrp="1"/>
          </p:cNvSpPr>
          <p:nvPr>
            <p:ph type="ctrTitle"/>
          </p:nvPr>
        </p:nvSpPr>
        <p:spPr>
          <a:xfrm>
            <a:off x="1976582" y="895927"/>
            <a:ext cx="8552873" cy="2360035"/>
          </a:xfrm>
        </p:spPr>
        <p:txBody>
          <a:bodyPr>
            <a:norm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Construction Management</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Calibri" panose="020F0502020204030204" pitchFamily="34" charset="0"/>
              </a:rPr>
              <a:t>Professional Practice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Calibri" panose="020F0502020204030204" pitchFamily="34" charset="0"/>
              </a:rPr>
              <a:t> Shaping the Future as a Modern Professional in Construction Management</a:t>
            </a:r>
            <a:br>
              <a:rPr lang="en-GB" sz="1800" dirty="0">
                <a:effectLst/>
                <a:latin typeface="Calibri" panose="020F0502020204030204" pitchFamily="34" charset="0"/>
                <a:ea typeface="Calibri" panose="020F0502020204030204" pitchFamily="34" charset="0"/>
                <a:cs typeface="Calibri" panose="020F0502020204030204" pitchFamily="34" charset="0"/>
              </a:rPr>
            </a:br>
            <a:r>
              <a:rPr lang="en-GB" sz="1800" dirty="0">
                <a:effectLst/>
                <a:latin typeface="Calibri" panose="020F0502020204030204" pitchFamily="34" charset="0"/>
                <a:ea typeface="Calibri" panose="020F0502020204030204" pitchFamily="34" charset="0"/>
                <a:cs typeface="Calibri" panose="020F0502020204030204" pitchFamily="34" charset="0"/>
              </a:rPr>
              <a:t>Leading the Way to a Technologically Advanced Future in the Construction Industry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Calibri" panose="020F0502020204030204" pitchFamily="34" charset="0"/>
              </a:rPr>
              <a:t>Name</a:t>
            </a:r>
            <a:r>
              <a:rPr lang="en-GB" sz="1800" b="1" dirty="0">
                <a:effectLst/>
                <a:latin typeface="Calibri" panose="020F0502020204030204" pitchFamily="34" charset="0"/>
                <a:ea typeface="Calibri" panose="020F0502020204030204" pitchFamily="34" charset="0"/>
                <a:cs typeface="Calibri" panose="020F0502020204030204" pitchFamily="34" charset="0"/>
              </a:rPr>
              <a:t>:</a:t>
            </a:r>
            <a:r>
              <a:rPr lang="ro-RO" sz="1800" b="1" dirty="0">
                <a:effectLst/>
                <a:latin typeface="Calibri" panose="020F0502020204030204" pitchFamily="34" charset="0"/>
                <a:ea typeface="Calibri" panose="020F0502020204030204" pitchFamily="34" charset="0"/>
                <a:cs typeface="Calibri" panose="020F0502020204030204" pitchFamily="34" charset="0"/>
              </a:rPr>
              <a:t> Vasile Necsoi</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rPr>
              <a:t>Date: 08 July 2024</a:t>
            </a:r>
            <a:endParaRPr lang="en-GB" dirty="0"/>
          </a:p>
        </p:txBody>
      </p:sp>
      <p:sp>
        <p:nvSpPr>
          <p:cNvPr id="3" name="Subtitle 2">
            <a:extLst>
              <a:ext uri="{FF2B5EF4-FFF2-40B4-BE49-F238E27FC236}">
                <a16:creationId xmlns:a16="http://schemas.microsoft.com/office/drawing/2014/main" id="{AC7F9EB7-47A0-3C5D-BDF8-06BD4275FBBA}"/>
              </a:ext>
            </a:extLst>
          </p:cNvPr>
          <p:cNvSpPr>
            <a:spLocks noGrp="1"/>
          </p:cNvSpPr>
          <p:nvPr>
            <p:ph type="subTitle" idx="1"/>
          </p:nvPr>
        </p:nvSpPr>
        <p:spPr/>
        <p:txBody>
          <a:bodyPr/>
          <a:lstStyle/>
          <a:p>
            <a:endParaRPr lang="en-GB" dirty="0"/>
          </a:p>
        </p:txBody>
      </p:sp>
      <p:graphicFrame>
        <p:nvGraphicFramePr>
          <p:cNvPr id="5" name="Table 4">
            <a:extLst>
              <a:ext uri="{FF2B5EF4-FFF2-40B4-BE49-F238E27FC236}">
                <a16:creationId xmlns:a16="http://schemas.microsoft.com/office/drawing/2014/main" id="{BA834B50-8327-CC20-2F29-6780BC2B87E0}"/>
              </a:ext>
            </a:extLst>
          </p:cNvPr>
          <p:cNvGraphicFramePr>
            <a:graphicFrameLocks noGrp="1"/>
          </p:cNvGraphicFramePr>
          <p:nvPr>
            <p:extLst>
              <p:ext uri="{D42A27DB-BD31-4B8C-83A1-F6EECF244321}">
                <p14:modId xmlns:p14="http://schemas.microsoft.com/office/powerpoint/2010/main" val="4109839661"/>
              </p:ext>
            </p:extLst>
          </p:nvPr>
        </p:nvGraphicFramePr>
        <p:xfrm>
          <a:off x="1006764" y="3255962"/>
          <a:ext cx="9661236" cy="3803523"/>
        </p:xfrm>
        <a:graphic>
          <a:graphicData uri="http://schemas.openxmlformats.org/drawingml/2006/table">
            <a:tbl>
              <a:tblPr firstRow="1" firstCol="1" bandRow="1">
                <a:tableStyleId>{5C22544A-7EE6-4342-B048-85BDC9FD1C3A}</a:tableStyleId>
              </a:tblPr>
              <a:tblGrid>
                <a:gridCol w="3615757">
                  <a:extLst>
                    <a:ext uri="{9D8B030D-6E8A-4147-A177-3AD203B41FA5}">
                      <a16:colId xmlns:a16="http://schemas.microsoft.com/office/drawing/2014/main" val="1365467397"/>
                    </a:ext>
                  </a:extLst>
                </a:gridCol>
                <a:gridCol w="6045479">
                  <a:extLst>
                    <a:ext uri="{9D8B030D-6E8A-4147-A177-3AD203B41FA5}">
                      <a16:colId xmlns:a16="http://schemas.microsoft.com/office/drawing/2014/main" val="4045995417"/>
                    </a:ext>
                  </a:extLst>
                </a:gridCol>
              </a:tblGrid>
              <a:tr h="311752">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Vasile Necsoi</a:t>
                      </a:r>
                    </a:p>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Contribution </a:t>
                      </a:r>
                      <a:endParaRPr lang="en-GB"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29357344"/>
                  </a:ext>
                </a:extLst>
              </a:tr>
              <a:tr h="1042883">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Vasile Necsoi</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Introduction to Construction Management Role and the case study</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Role of a Modern Construction Manager</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Technological Advances in Construction Management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77642271"/>
                  </a:ext>
                </a:extLst>
              </a:tr>
              <a:tr h="1042883">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Vasile Necsoi</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Case study – overview of the project and development phases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Innovative Practices in Project Redevelopment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Challenges Faced in Project Redevelopment and Solutions Implemented</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50929461"/>
                  </a:ext>
                </a:extLst>
              </a:tr>
              <a:tr h="1042883">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Vasile Necsoi</a:t>
                      </a:r>
                    </a:p>
                  </a:txBody>
                  <a:tcPr marL="68580" marR="68580" marT="0" marB="0"/>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Future of Construction Management and Professional Development</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Conclusion</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References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0725384"/>
                  </a:ext>
                </a:extLst>
              </a:tr>
            </a:tbl>
          </a:graphicData>
        </a:graphic>
      </p:graphicFrame>
    </p:spTree>
    <p:extLst>
      <p:ext uri="{BB962C8B-B14F-4D97-AF65-F5344CB8AC3E}">
        <p14:creationId xmlns:p14="http://schemas.microsoft.com/office/powerpoint/2010/main" val="2843199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bot using a laptop sitting on a blue chair">
            <a:extLst>
              <a:ext uri="{FF2B5EF4-FFF2-40B4-BE49-F238E27FC236}">
                <a16:creationId xmlns:a16="http://schemas.microsoft.com/office/drawing/2014/main" id="{27CE3748-4C96-546F-DFE5-6072E5C470A9}"/>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1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679F2C-1E39-253E-C002-8ABCCF27BFF6}"/>
              </a:ext>
            </a:extLst>
          </p:cNvPr>
          <p:cNvSpPr txBox="1"/>
          <p:nvPr/>
        </p:nvSpPr>
        <p:spPr>
          <a:xfrm>
            <a:off x="838200" y="2004446"/>
            <a:ext cx="10515600" cy="4176897"/>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500" b="1">
                <a:solidFill>
                  <a:schemeClr val="bg1"/>
                </a:solidFill>
                <a:effectLst/>
              </a:rPr>
              <a:t>Conclusion:</a:t>
            </a:r>
          </a:p>
          <a:p>
            <a:pPr indent="-228600">
              <a:lnSpc>
                <a:spcPct val="90000"/>
              </a:lnSpc>
              <a:spcAft>
                <a:spcPts val="800"/>
              </a:spcAft>
              <a:buFont typeface="Arial" panose="020B0604020202020204" pitchFamily="34" charset="0"/>
              <a:buChar char="•"/>
            </a:pPr>
            <a:endParaRPr lang="en-US" sz="1500" b="1">
              <a:solidFill>
                <a:schemeClr val="bg1"/>
              </a:solidFill>
              <a:effectLst/>
            </a:endParaRPr>
          </a:p>
          <a:p>
            <a:pPr indent="-228600">
              <a:lnSpc>
                <a:spcPct val="90000"/>
              </a:lnSpc>
              <a:spcAft>
                <a:spcPts val="800"/>
              </a:spcAft>
              <a:buFont typeface="Arial" panose="020B0604020202020204" pitchFamily="34" charset="0"/>
              <a:buChar char="•"/>
            </a:pPr>
            <a:r>
              <a:rPr lang="en-US" sz="1500">
                <a:solidFill>
                  <a:schemeClr val="bg1"/>
                </a:solidFill>
                <a:effectLst/>
              </a:rPr>
              <a:t>Construction management has significantly evolved over the decades, from traditional methods to incorporating advanced technologies and innovative practices (Smith, 2020).</a:t>
            </a:r>
          </a:p>
          <a:p>
            <a:pPr indent="-228600">
              <a:lnSpc>
                <a:spcPct val="90000"/>
              </a:lnSpc>
              <a:spcAft>
                <a:spcPts val="800"/>
              </a:spcAft>
              <a:buFont typeface="Arial" panose="020B0604020202020204" pitchFamily="34" charset="0"/>
              <a:buChar char="•"/>
            </a:pPr>
            <a:r>
              <a:rPr lang="en-US" sz="1500">
                <a:solidFill>
                  <a:schemeClr val="bg1"/>
                </a:solidFill>
                <a:effectLst/>
              </a:rPr>
              <a:t>Modern construction projects heavily rely on technology and innovation to enhance efficiency, safety, and sustainability. Tools like Building Information Modelling (BIM), drones, and AI have revolutionized the industry (Johnson &amp; Brown, 2021).</a:t>
            </a:r>
          </a:p>
          <a:p>
            <a:pPr indent="-228600">
              <a:lnSpc>
                <a:spcPct val="90000"/>
              </a:lnSpc>
              <a:spcAft>
                <a:spcPts val="800"/>
              </a:spcAft>
              <a:buFont typeface="Arial" panose="020B0604020202020204" pitchFamily="34" charset="0"/>
              <a:buChar char="•"/>
            </a:pPr>
            <a:r>
              <a:rPr lang="en-US" sz="1500">
                <a:solidFill>
                  <a:schemeClr val="bg1"/>
                </a:solidFill>
                <a:effectLst/>
              </a:rPr>
              <a:t>The Battersea Power Station Redevelopment exemplifies how heritage preservation can be successfully integrated with modern design and functionality. Key lessons include the importance of stakeholder collaboration, adaptive reuse, and the implementation of sustainable practices (Thompson, 2022).</a:t>
            </a:r>
          </a:p>
          <a:p>
            <a:pPr indent="-228600">
              <a:lnSpc>
                <a:spcPct val="90000"/>
              </a:lnSpc>
              <a:spcAft>
                <a:spcPts val="800"/>
              </a:spcAft>
              <a:buFont typeface="Arial" panose="020B0604020202020204" pitchFamily="34" charset="0"/>
              <a:buChar char="•"/>
            </a:pPr>
            <a:r>
              <a:rPr lang="en-US" sz="1500">
                <a:solidFill>
                  <a:schemeClr val="bg1"/>
                </a:solidFill>
                <a:effectLst/>
              </a:rPr>
              <a:t>The role of construction managers in shaping the industry's future: Construction managers are at the forefront of driving change and improvement in the industry. Their decisions and leadership are crucial in navigating complex projects and integrating new technologies.</a:t>
            </a:r>
          </a:p>
          <a:p>
            <a:pPr indent="-228600">
              <a:lnSpc>
                <a:spcPct val="90000"/>
              </a:lnSpc>
              <a:spcAft>
                <a:spcPts val="800"/>
              </a:spcAft>
              <a:buFont typeface="Arial" panose="020B0604020202020204" pitchFamily="34" charset="0"/>
              <a:buChar char="•"/>
            </a:pPr>
            <a:r>
              <a:rPr lang="en-US" sz="1500">
                <a:solidFill>
                  <a:schemeClr val="bg1"/>
                </a:solidFill>
                <a:effectLst/>
              </a:rPr>
              <a:t>To stay competitive and contribute to a more sustainable future, construction managers must continuously adopt new technologies and advocate for environmentally friendly practices.</a:t>
            </a:r>
          </a:p>
        </p:txBody>
      </p:sp>
    </p:spTree>
    <p:extLst>
      <p:ext uri="{BB962C8B-B14F-4D97-AF65-F5344CB8AC3E}">
        <p14:creationId xmlns:p14="http://schemas.microsoft.com/office/powerpoint/2010/main" val="307290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EFED95-6498-7030-C5EA-3FE40857FF3F}"/>
              </a:ext>
            </a:extLst>
          </p:cNvPr>
          <p:cNvSpPr txBox="1"/>
          <p:nvPr/>
        </p:nvSpPr>
        <p:spPr>
          <a:xfrm>
            <a:off x="0" y="0"/>
            <a:ext cx="12192000" cy="7006342"/>
          </a:xfrm>
          <a:prstGeom prst="rect">
            <a:avLst/>
          </a:prstGeom>
          <a:noFill/>
        </p:spPr>
        <p:txBody>
          <a:bodyPr wrap="square">
            <a:spAutoFit/>
          </a:bodyPr>
          <a:lstStyle/>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References:</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Autodesk (2023). How Machine Learning is Changing Construction. [Online]. Available from: </a:t>
            </a:r>
            <a:r>
              <a:rPr lang="en-GB"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https://constructionblog.autodesk.com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Autodesk (2023).  The Role of AI in Construction Project Management.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https://www.autodesk.com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Azhar, S. (2011). Building Information Modeling (BIM): Trends, Benefits, Risks, and Challenges for the AEC Industry.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https://ascelibrary.org/</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Battersea Power Station (2023). Battersea Power Station Redevelopment.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https://www.batterseapowerstation.co.uk/</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2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Bentley (2023). Adapting to Change in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https://www.bentley.com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3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BREEAM (2023). BREEAM: The World's Leading Sustainability Assessment Method for Master Planning Projects, Infrastructure and Buildings.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https://www.breeam.com/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Construction Business Owner (2023). Networking in the Construction Industry.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https://www.constructionbusinessowner.com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Construct Connect (2023). Continuing Education for Construction Professionals.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https://www.constructconnect.com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2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Construction Executive (2023). Cybersecurity in Construction: Protecting Project Data.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https://www.constructionexec.com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3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ENR (2023). Staying Updated with Industry Trends.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1"/>
              </a:rPr>
              <a:t>https://www.enr.com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2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For Construction Pros (2023). Why Cybersecurity is Critical in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2"/>
              </a:rPr>
              <a:t>https://www.forconstructionpros.com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Hendrickson, C. (2018). Project Management for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3"/>
              </a:rPr>
              <a:t>https://www.cmu.edu/project-management/</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Historic England (2023). Preserving Historic Buildings: Battersea Power Station.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4"/>
              </a:rPr>
              <a:t>https://historicengland.org.uk/</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3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Johnson, L., &amp; Brown, P. (2021). Technology and Innovation in Modern Construction. Routledge.</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Li, H., Chan, G., &amp; </a:t>
            </a: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Skitmore</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M. (2018). Real-time data collection and analysis for construction safety management: A case study.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5"/>
              </a:rPr>
              <a:t>https://www.sciencedirect.com/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3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PMI (2023). The Value of Professional Certifications in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6"/>
              </a:rPr>
              <a:t>https://www.pmi.org</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Siebert, S., &amp; </a:t>
            </a: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Teizer</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J. (2014). Drones for Construction Site Inspections.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5"/>
              </a:rPr>
              <a:t>https://www.sciencedirect.com/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 </a:t>
            </a:r>
          </a:p>
          <a:p>
            <a:pPr marL="228600">
              <a:lnSpc>
                <a:spcPct val="107000"/>
              </a:lnSpc>
              <a:spcAft>
                <a:spcPts val="800"/>
              </a:spcAf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Smith, J. (2020). The Evolution of Construction Management. Wiley.</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Smith, J. (2021). Modern Construction Management: Best Practices and Technology.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7"/>
              </a:rPr>
              <a:t>https://www.constructionmanager.com/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Thompson, R. (2022). Lessons from the Battersea Power Station Redevelopment. Urban Design Journal.</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Trimble Constructible (2023). Innovation in Construction Management.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8"/>
              </a:rPr>
              <a:t>https://www.constructible.trimble.com</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Turner, J. (2020). Effective Construction Project Management.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9"/>
              </a:rPr>
              <a:t>https://www.projectmanagement.com/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 </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USGBC (2022). Sustainability in Construction: What is Green Building?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0"/>
              </a:rPr>
              <a:t>https://www.usgbc.org</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Williams, P. (2019). Safety and Compliance in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1"/>
              </a:rPr>
              <a:t>https://www.safetyconstruction.org/</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Whyte, J. (2018). Virtual Reality and the Built Environment.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2"/>
              </a:rPr>
              <a:t>https://www.taylorandfrancis.com/</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p>
          <a:p>
            <a:pPr marL="228600">
              <a:lnSpc>
                <a:spcPct val="107000"/>
              </a:lnSpc>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World GBC (2022). The Impact of Sustainable Construction. [Online]. Available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3"/>
              </a:rPr>
              <a:t>https://www.worldgbc.org</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[Accessed 1 July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482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46DF5F3A-1E9F-C7EA-376C-220A379154A6}"/>
              </a:ext>
            </a:extLst>
          </p:cNvPr>
          <p:cNvPicPr>
            <a:picLocks noChangeAspect="1"/>
          </p:cNvPicPr>
          <p:nvPr/>
        </p:nvPicPr>
        <p:blipFill rotWithShape="1">
          <a:blip r:embed="rId2"/>
          <a:srcRect l="23289" b="9091"/>
          <a:stretch/>
        </p:blipFill>
        <p:spPr>
          <a:xfrm>
            <a:off x="3522468" y="10"/>
            <a:ext cx="8669532" cy="6857990"/>
          </a:xfrm>
          <a:prstGeom prst="rect">
            <a:avLst/>
          </a:prstGeom>
        </p:spPr>
      </p:pic>
      <p:sp>
        <p:nvSpPr>
          <p:cNvPr id="25"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AD8DC3-2EB0-FA71-E06D-26A951EE83B0}"/>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2800">
                <a:solidFill>
                  <a:schemeClr val="bg1"/>
                </a:solidFill>
              </a:rPr>
              <a:t>Content page:</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6365AD2-5F6C-96EA-752D-6EB637A26CA8}"/>
              </a:ext>
            </a:extLst>
          </p:cNvPr>
          <p:cNvSpPr>
            <a:spLocks noGrp="1"/>
          </p:cNvSpPr>
          <p:nvPr>
            <p:ph type="subTitle" idx="1"/>
          </p:nvPr>
        </p:nvSpPr>
        <p:spPr>
          <a:xfrm>
            <a:off x="371094" y="2718054"/>
            <a:ext cx="3438906" cy="3207258"/>
          </a:xfrm>
        </p:spPr>
        <p:txBody>
          <a:bodyPr vert="horz" lIns="91440" tIns="45720" rIns="91440" bIns="45720" rtlCol="0" anchor="t">
            <a:normAutofit/>
          </a:bodyPr>
          <a:lstStyle/>
          <a:p>
            <a:pPr indent="-228600" algn="l">
              <a:buFont typeface="Arial" panose="020B0604020202020204" pitchFamily="34" charset="0"/>
              <a:buChar char="•"/>
            </a:pPr>
            <a:r>
              <a:rPr lang="en-US" sz="900" dirty="0">
                <a:solidFill>
                  <a:schemeClr val="bg1"/>
                </a:solidFill>
              </a:rPr>
              <a:t>Slide 1: Introduction to Construction Management Role and the case study.</a:t>
            </a:r>
          </a:p>
          <a:p>
            <a:pPr indent="-228600" algn="l">
              <a:buFont typeface="Arial" panose="020B0604020202020204" pitchFamily="34" charset="0"/>
              <a:buChar char="•"/>
            </a:pPr>
            <a:r>
              <a:rPr lang="en-US" sz="900" dirty="0">
                <a:solidFill>
                  <a:schemeClr val="bg1"/>
                </a:solidFill>
              </a:rPr>
              <a:t>Slide 2: Role of a Modern Construction Manager</a:t>
            </a:r>
          </a:p>
          <a:p>
            <a:pPr indent="-228600" algn="l">
              <a:buFont typeface="Arial" panose="020B0604020202020204" pitchFamily="34" charset="0"/>
              <a:buChar char="•"/>
            </a:pPr>
            <a:r>
              <a:rPr lang="en-US" sz="900" dirty="0">
                <a:solidFill>
                  <a:schemeClr val="bg1"/>
                </a:solidFill>
              </a:rPr>
              <a:t>Slide 3: Technological Advances in Construction Management </a:t>
            </a:r>
          </a:p>
          <a:p>
            <a:pPr indent="-228600" algn="l">
              <a:buFont typeface="Arial" panose="020B0604020202020204" pitchFamily="34" charset="0"/>
              <a:buChar char="•"/>
            </a:pPr>
            <a:r>
              <a:rPr lang="en-US" sz="900" dirty="0">
                <a:solidFill>
                  <a:schemeClr val="bg1"/>
                </a:solidFill>
              </a:rPr>
              <a:t>Slide 4: Case study – overview of the project and development phases</a:t>
            </a:r>
          </a:p>
          <a:p>
            <a:pPr indent="-228600" algn="l">
              <a:buFont typeface="Arial" panose="020B0604020202020204" pitchFamily="34" charset="0"/>
              <a:buChar char="•"/>
            </a:pPr>
            <a:r>
              <a:rPr lang="en-US" sz="900" dirty="0">
                <a:solidFill>
                  <a:schemeClr val="bg1"/>
                </a:solidFill>
              </a:rPr>
              <a:t>Slide 5: Innovative Practices in Project Redevelopment </a:t>
            </a:r>
          </a:p>
          <a:p>
            <a:pPr indent="-228600" algn="just">
              <a:buFont typeface="Arial" panose="020B0604020202020204" pitchFamily="34" charset="0"/>
              <a:buChar char="•"/>
            </a:pPr>
            <a:r>
              <a:rPr lang="en-US" sz="900" dirty="0">
                <a:solidFill>
                  <a:schemeClr val="bg1"/>
                </a:solidFill>
              </a:rPr>
              <a:t>Slide 6: Challenges Faced in Project Redevelopment and Solutions Implemented</a:t>
            </a:r>
          </a:p>
          <a:p>
            <a:pPr indent="-228600" algn="l">
              <a:buFont typeface="Arial" panose="020B0604020202020204" pitchFamily="34" charset="0"/>
              <a:buChar char="•"/>
            </a:pPr>
            <a:r>
              <a:rPr lang="en-US" sz="900" dirty="0">
                <a:solidFill>
                  <a:schemeClr val="bg1"/>
                </a:solidFill>
              </a:rPr>
              <a:t>Slide 7: The Future of Construction Management and Professional Development</a:t>
            </a:r>
          </a:p>
          <a:p>
            <a:pPr indent="-228600" algn="l">
              <a:buFont typeface="Arial" panose="020B0604020202020204" pitchFamily="34" charset="0"/>
              <a:buChar char="•"/>
            </a:pPr>
            <a:r>
              <a:rPr lang="en-US" sz="900" dirty="0">
                <a:solidFill>
                  <a:schemeClr val="bg1"/>
                </a:solidFill>
              </a:rPr>
              <a:t>Slide 8: Conclusion</a:t>
            </a:r>
          </a:p>
          <a:p>
            <a:pPr indent="-228600" algn="l">
              <a:buFont typeface="Arial" panose="020B0604020202020204" pitchFamily="34" charset="0"/>
              <a:buChar char="•"/>
            </a:pPr>
            <a:r>
              <a:rPr lang="en-US" sz="900" dirty="0">
                <a:solidFill>
                  <a:schemeClr val="bg1"/>
                </a:solidFill>
              </a:rPr>
              <a:t>Slide 9: References</a:t>
            </a:r>
          </a:p>
          <a:p>
            <a:pPr indent="-228600" algn="l">
              <a:buFont typeface="Arial" panose="020B0604020202020204" pitchFamily="34" charset="0"/>
              <a:buChar char="•"/>
            </a:pPr>
            <a:endParaRPr lang="en-US" sz="900" dirty="0">
              <a:solidFill>
                <a:schemeClr val="bg1"/>
              </a:solidFill>
            </a:endParaRPr>
          </a:p>
          <a:p>
            <a:pPr indent="-228600" algn="l">
              <a:buFont typeface="Arial" panose="020B0604020202020204" pitchFamily="34" charset="0"/>
              <a:buChar char="•"/>
            </a:pPr>
            <a:endParaRPr lang="en-US" sz="900" dirty="0">
              <a:solidFill>
                <a:schemeClr val="bg1"/>
              </a:solidFill>
            </a:endParaRPr>
          </a:p>
        </p:txBody>
      </p:sp>
    </p:spTree>
    <p:extLst>
      <p:ext uri="{BB962C8B-B14F-4D97-AF65-F5344CB8AC3E}">
        <p14:creationId xmlns:p14="http://schemas.microsoft.com/office/powerpoint/2010/main" val="2577392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building with multiple chimneys&#10;&#10;Description automatically generated">
            <a:extLst>
              <a:ext uri="{FF2B5EF4-FFF2-40B4-BE49-F238E27FC236}">
                <a16:creationId xmlns:a16="http://schemas.microsoft.com/office/drawing/2014/main" id="{C655585E-44D4-B984-2102-9C7B296DE332}"/>
              </a:ext>
            </a:extLst>
          </p:cNvPr>
          <p:cNvPicPr>
            <a:picLocks noChangeAspect="1"/>
          </p:cNvPicPr>
          <p:nvPr/>
        </p:nvPicPr>
        <p:blipFill rotWithShape="1">
          <a:blip r:embed="rId2">
            <a:alphaModFix amt="40000"/>
          </a:blip>
          <a:srcRect t="7865" b="7865"/>
          <a:stretch/>
        </p:blipFill>
        <p:spPr>
          <a:xfrm>
            <a:off x="20" y="10"/>
            <a:ext cx="12191979" cy="6857990"/>
          </a:xfrm>
          <a:prstGeom prst="rect">
            <a:avLst/>
          </a:prstGeom>
        </p:spPr>
      </p:pic>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5DAFEFC-70FF-4917-41E9-0B2D75179A8D}"/>
              </a:ext>
            </a:extLst>
          </p:cNvPr>
          <p:cNvSpPr txBox="1"/>
          <p:nvPr/>
        </p:nvSpPr>
        <p:spPr>
          <a:xfrm>
            <a:off x="841248" y="1330036"/>
            <a:ext cx="10506456" cy="4842164"/>
          </a:xfrm>
          <a:prstGeom prst="rect">
            <a:avLst/>
          </a:prstGeom>
        </p:spPr>
        <p:txBody>
          <a:bodyPr vert="horz" lIns="91440" tIns="45720" rIns="91440" bIns="45720" rtlCol="0">
            <a:noAutofit/>
          </a:bodyPr>
          <a:lstStyle/>
          <a:p>
            <a:pPr>
              <a:lnSpc>
                <a:spcPct val="90000"/>
              </a:lnSpc>
              <a:spcAft>
                <a:spcPts val="600"/>
              </a:spcAft>
            </a:pPr>
            <a:r>
              <a:rPr lang="en-US" sz="1600" b="1" dirty="0">
                <a:solidFill>
                  <a:schemeClr val="bg1"/>
                </a:solidFill>
              </a:rPr>
              <a:t>Introduction </a:t>
            </a:r>
            <a:endParaRPr lang="en-US" sz="1600" dirty="0">
              <a:solidFill>
                <a:schemeClr val="bg1"/>
              </a:solidFill>
            </a:endParaRPr>
          </a:p>
          <a:p>
            <a:pPr>
              <a:lnSpc>
                <a:spcPct val="90000"/>
              </a:lnSpc>
              <a:spcAft>
                <a:spcPts val="600"/>
              </a:spcAft>
            </a:pPr>
            <a:r>
              <a:rPr lang="en-US" sz="1600" dirty="0">
                <a:solidFill>
                  <a:schemeClr val="bg1"/>
                </a:solidFill>
              </a:rPr>
              <a:t>The objective of this presentation is to highlight the crucial role of construction management in modern infrastructure projects and to provide an overview of the Battersea Power Station Redevelopment.</a:t>
            </a:r>
          </a:p>
          <a:p>
            <a:pPr>
              <a:lnSpc>
                <a:spcPct val="90000"/>
              </a:lnSpc>
              <a:spcAft>
                <a:spcPts val="600"/>
              </a:spcAft>
            </a:pPr>
            <a:endParaRPr lang="en-US" sz="1600" dirty="0">
              <a:solidFill>
                <a:schemeClr val="bg1"/>
              </a:solidFill>
            </a:endParaRPr>
          </a:p>
          <a:p>
            <a:pPr>
              <a:lnSpc>
                <a:spcPct val="90000"/>
              </a:lnSpc>
              <a:spcAft>
                <a:spcPts val="600"/>
              </a:spcAft>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b="1" dirty="0">
                <a:solidFill>
                  <a:schemeClr val="bg1"/>
                </a:solidFill>
              </a:rPr>
              <a:t>Significance of the Construction Management Role:</a:t>
            </a:r>
            <a:r>
              <a:rPr lang="en-US" sz="1600" dirty="0">
                <a:solidFill>
                  <a:schemeClr val="bg1"/>
                </a:solidFill>
              </a:rPr>
              <a:t> </a:t>
            </a:r>
          </a:p>
          <a:p>
            <a:pPr>
              <a:lnSpc>
                <a:spcPct val="90000"/>
              </a:lnSpc>
              <a:spcAft>
                <a:spcPts val="600"/>
              </a:spcAft>
            </a:pPr>
            <a:r>
              <a:rPr lang="en-US" sz="1600" dirty="0">
                <a:solidFill>
                  <a:schemeClr val="bg1"/>
                </a:solidFill>
              </a:rPr>
              <a:t>Construction management is vital for the successful execution of infrastructure projects. It ensures that projects are completed on time, within budget, and to the required quality standards. Effective construction management involves meticulous planning, coordination, and supervision, which are essential for mitigating risks, optimizing resource allocation, and achieving project goals (Fisk, 2017).</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b="1" dirty="0">
                <a:solidFill>
                  <a:schemeClr val="bg1"/>
                </a:solidFill>
              </a:rPr>
              <a:t>Overview of the Battersea Power Station Project and Its Historical Background:</a:t>
            </a:r>
            <a:r>
              <a:rPr lang="en-US" sz="1600" dirty="0">
                <a:solidFill>
                  <a:schemeClr val="bg1"/>
                </a:solidFill>
              </a:rPr>
              <a:t> </a:t>
            </a:r>
          </a:p>
          <a:p>
            <a:pPr>
              <a:lnSpc>
                <a:spcPct val="90000"/>
              </a:lnSpc>
              <a:spcAft>
                <a:spcPts val="600"/>
              </a:spcAft>
            </a:pPr>
            <a:r>
              <a:rPr lang="en-US" sz="1600" dirty="0">
                <a:solidFill>
                  <a:schemeClr val="bg1"/>
                </a:solidFill>
              </a:rPr>
              <a:t>The Battersea Power Station, an iconic landmark in London, is undergoing a significant redevelopment. Originally built in the 1930s, the power station was decommissioned in the 1980s. The redevelopment project aims to transform the site into a vibrant mixed-use community, including residential, office, retail, and cultural spaces. This ambitious project not only preserves the historical essence of the power station but also revitalizes the surrounding area, showcasing the importance of innovative construction management in modern urban regeneration (Smith, 2020).</a:t>
            </a:r>
          </a:p>
        </p:txBody>
      </p:sp>
    </p:spTree>
    <p:extLst>
      <p:ext uri="{BB962C8B-B14F-4D97-AF65-F5344CB8AC3E}">
        <p14:creationId xmlns:p14="http://schemas.microsoft.com/office/powerpoint/2010/main" val="350774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AF4CD792-8F73-B3E5-CDBC-FADF86F2B50B}"/>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a:normAutofit/>
          </a:bodyPr>
          <a:lstStyle/>
          <a:p>
            <a:pPr algn="ctr"/>
            <a:r>
              <a:rPr lang="en-GB" sz="3000">
                <a:solidFill>
                  <a:schemeClr val="bg1"/>
                </a:solidFill>
              </a:rPr>
              <a:t>The Role of a Modern Construction Manager </a:t>
            </a:r>
          </a:p>
        </p:txBody>
      </p:sp>
      <p:sp useBgFill="1">
        <p:nvSpPr>
          <p:cNvPr id="36" name="Rectangle 35">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2FE1C5-6F93-8538-75D4-23ACC2784037}"/>
              </a:ext>
            </a:extLst>
          </p:cNvPr>
          <p:cNvSpPr>
            <a:spLocks noGrp="1"/>
          </p:cNvSpPr>
          <p:nvPr>
            <p:ph sz="half" idx="1"/>
          </p:nvPr>
        </p:nvSpPr>
        <p:spPr>
          <a:xfrm>
            <a:off x="5294377" y="640080"/>
            <a:ext cx="6049953" cy="2523854"/>
          </a:xfrm>
        </p:spPr>
        <p:txBody>
          <a:bodyPr anchor="b">
            <a:normAutofit/>
          </a:bodyPr>
          <a:lstStyle/>
          <a:p>
            <a:r>
              <a:rPr lang="en-GB" sz="1300" b="1" dirty="0"/>
              <a:t>Key Responsibilities:</a:t>
            </a:r>
          </a:p>
          <a:p>
            <a:pPr marL="0" indent="0">
              <a:buNone/>
            </a:pPr>
            <a:r>
              <a:rPr lang="en-GB" sz="1300" dirty="0"/>
              <a:t>A modern construction manager plays a pivotal role in ensuring the success of infrastructure projects. Their key responsibilities include project planning and coordination, which involves creating detailed schedules and workflows to ensure timely project completion (Turner, 2020). They also manage budgets and control costs, meticulously tracking expenditures to stay within financial constraints (Hendrickson, 2018). Ensuring safety and compliance is another crucial responsibility, requiring adherence to safety regulations and industry standards to protect workers and the public (Williams, 2019). Additionally, effective stakeholder communication is essential, involving regular updates and transparent dialogue with all parties involved, from clients to subcontractors (Smith, 2021).</a:t>
            </a:r>
            <a:endParaRPr lang="en-GB" sz="1300"/>
          </a:p>
        </p:txBody>
      </p:sp>
      <p:sp>
        <p:nvSpPr>
          <p:cNvPr id="4" name="Content Placeholder 3">
            <a:extLst>
              <a:ext uri="{FF2B5EF4-FFF2-40B4-BE49-F238E27FC236}">
                <a16:creationId xmlns:a16="http://schemas.microsoft.com/office/drawing/2014/main" id="{DE70772D-7432-BDF1-238E-23DA7E13349C}"/>
              </a:ext>
            </a:extLst>
          </p:cNvPr>
          <p:cNvSpPr>
            <a:spLocks noGrp="1"/>
          </p:cNvSpPr>
          <p:nvPr>
            <p:ph sz="half" idx="2"/>
          </p:nvPr>
        </p:nvSpPr>
        <p:spPr>
          <a:xfrm>
            <a:off x="5294377" y="3671317"/>
            <a:ext cx="6059423" cy="2505646"/>
          </a:xfrm>
        </p:spPr>
        <p:txBody>
          <a:bodyPr>
            <a:normAutofit/>
          </a:bodyPr>
          <a:lstStyle/>
          <a:p>
            <a:r>
              <a:rPr lang="en-GB" sz="1400" b="1"/>
              <a:t>Skills Required</a:t>
            </a:r>
            <a:r>
              <a:rPr lang="en-GB" sz="1400"/>
              <a:t>:</a:t>
            </a:r>
          </a:p>
          <a:p>
            <a:pPr marL="0" indent="0">
              <a:buNone/>
            </a:pPr>
            <a:r>
              <a:rPr lang="en-GB" sz="1400"/>
              <a:t>To fulfill these responsibilities, construction managers must possess a diverse skill set. Leadership and decision-making skills are critical for guiding teams and making strategic choices under pressure (Turner, 2020). Technical proficiency in construction software, such as project management and Building Information Modelling (BIM) tools, is necessary for efficient planning and execution (Hendrickson, 2018). An understanding of sustainable practices is increasingly important as projects aim to minimize environmental impact (Williams, 2019). Furthermore, the ability to integrate new technologies, such as drones and advanced analytics, can significantly enhance project efficiency and outcomes (Smith, 2021).</a:t>
            </a:r>
          </a:p>
        </p:txBody>
      </p:sp>
    </p:spTree>
    <p:extLst>
      <p:ext uri="{BB962C8B-B14F-4D97-AF65-F5344CB8AC3E}">
        <p14:creationId xmlns:p14="http://schemas.microsoft.com/office/powerpoint/2010/main" val="118636203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81279BC-9A09-46A7-4D2B-502EE4B23F28}"/>
              </a:ext>
            </a:extLst>
          </p:cNvPr>
          <p:cNvSpPr>
            <a:spLocks noGrp="1"/>
          </p:cNvSpPr>
          <p:nvPr>
            <p:ph type="title"/>
          </p:nvPr>
        </p:nvSpPr>
        <p:spPr>
          <a:xfrm>
            <a:off x="838200" y="448721"/>
            <a:ext cx="4707671" cy="1225650"/>
          </a:xfrm>
        </p:spPr>
        <p:txBody>
          <a:bodyPr anchor="b">
            <a:normAutofit/>
          </a:bodyPr>
          <a:lstStyle/>
          <a:p>
            <a:pPr algn="ctr"/>
            <a:r>
              <a:rPr lang="en-GB" sz="3200" dirty="0">
                <a:solidFill>
                  <a:schemeClr val="bg1"/>
                </a:solidFill>
                <a:latin typeface="Calibri" panose="020F0502020204030204" pitchFamily="34" charset="0"/>
                <a:ea typeface="Calibri" panose="020F0502020204030204" pitchFamily="34" charset="0"/>
                <a:cs typeface="Calibri" panose="020F0502020204030204" pitchFamily="34" charset="0"/>
              </a:rPr>
              <a:t>Technological Advances in Construction Management </a:t>
            </a:r>
          </a:p>
        </p:txBody>
      </p:sp>
      <p:cxnSp>
        <p:nvCxnSpPr>
          <p:cNvPr id="18" name="Straight Connector 1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29C642-AB57-3462-9A13-C3FF5CF3325D}"/>
              </a:ext>
            </a:extLst>
          </p:cNvPr>
          <p:cNvSpPr>
            <a:spLocks noGrp="1"/>
          </p:cNvSpPr>
          <p:nvPr>
            <p:ph idx="1"/>
          </p:nvPr>
        </p:nvSpPr>
        <p:spPr>
          <a:xfrm>
            <a:off x="429455" y="1909191"/>
            <a:ext cx="5666546" cy="4500083"/>
          </a:xfrm>
        </p:spPr>
        <p:txBody>
          <a:bodyPr>
            <a:normAutofit/>
          </a:bodyPr>
          <a:lstStyle/>
          <a:p>
            <a:pPr marL="0" indent="0" algn="just">
              <a:buNone/>
            </a:pPr>
            <a:r>
              <a:rPr lang="en-GB" sz="1100" dirty="0">
                <a:solidFill>
                  <a:schemeClr val="bg1"/>
                </a:solidFill>
                <a:latin typeface="Calibri" panose="020F0502020204030204" pitchFamily="34" charset="0"/>
                <a:ea typeface="Calibri" panose="020F0502020204030204" pitchFamily="34" charset="0"/>
                <a:cs typeface="Calibri" panose="020F0502020204030204" pitchFamily="34" charset="0"/>
              </a:rPr>
              <a:t>Emerging Technologies: Technological advances are revolutionizing construction management. </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Building Information Modelling (BIM) is at the forefront, enabling detailed 3D models that improve planning and collaboration (Azhar, 2011). Drones are increasingly used for site inspections, providing aerial views and real-time data to enhance monitoring and documentation (Siebert &amp; </a:t>
            </a:r>
            <a:r>
              <a:rPr lang="en-GB"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Teizer</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2014). Virtual and Augmented Reality (VR/AR) technologies allow for immersive project visualization, aiding in design accuracy and stakeholder communication (Whyte, 2018). The Internet of Things (IoT) and smart sensors facilitate real-time monitoring of construction sites, improving efficiency and safety through data-driven insights (Li et al., 2018).</a:t>
            </a:r>
          </a:p>
          <a:p>
            <a:pPr marL="0" indent="0" algn="just">
              <a:buNone/>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Benefits: These technologies offer numerous benefits. BIM improves accuracy and efficiency by reducing errors and enhancing collaboration across project teams (Azhar, 2011). Drones enhance safety measures by providing detailed site overviews and identifying potential hazards from a safe distance (Siebert &amp; </a:t>
            </a:r>
            <a:r>
              <a:rPr lang="en-GB"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Teizer</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2014). VR/AR technologies improve project visualization and planning, allowing stakeholders to experience a virtual walkthrough before construction begins (Whyte, 2018). IoT and smart sensors enable real-time data collection and analysis, optimizing resource management and ensuring timely decision-making (Li et al., 2018).</a:t>
            </a:r>
          </a:p>
        </p:txBody>
      </p:sp>
      <p:cxnSp>
        <p:nvCxnSpPr>
          <p:cNvPr id="20" name="Straight Connector 1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Rolled blueprint designs">
            <a:extLst>
              <a:ext uri="{FF2B5EF4-FFF2-40B4-BE49-F238E27FC236}">
                <a16:creationId xmlns:a16="http://schemas.microsoft.com/office/drawing/2014/main" id="{FED82C4F-D41F-AA21-9EED-D7353FC69CBE}"/>
              </a:ext>
            </a:extLst>
          </p:cNvPr>
          <p:cNvPicPr>
            <a:picLocks noChangeAspect="1"/>
          </p:cNvPicPr>
          <p:nvPr/>
        </p:nvPicPr>
        <p:blipFill rotWithShape="1">
          <a:blip r:embed="rId2"/>
          <a:srcRect l="46912" r="1" b="1"/>
          <a:stretch/>
        </p:blipFill>
        <p:spPr>
          <a:xfrm>
            <a:off x="6525453" y="10"/>
            <a:ext cx="5666547" cy="6857990"/>
          </a:xfrm>
          <a:prstGeom prst="rect">
            <a:avLst/>
          </a:prstGeom>
        </p:spPr>
      </p:pic>
    </p:spTree>
    <p:extLst>
      <p:ext uri="{BB962C8B-B14F-4D97-AF65-F5344CB8AC3E}">
        <p14:creationId xmlns:p14="http://schemas.microsoft.com/office/powerpoint/2010/main" val="256478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DC73405-B19D-1794-1ED2-A3C543900BC3}"/>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sz="2800">
                <a:solidFill>
                  <a:schemeClr val="bg1"/>
                </a:solidFill>
              </a:rPr>
              <a:t>Case Study:</a:t>
            </a:r>
            <a:br>
              <a:rPr lang="en-US" sz="2800">
                <a:solidFill>
                  <a:schemeClr val="bg1"/>
                </a:solidFill>
              </a:rPr>
            </a:br>
            <a:r>
              <a:rPr lang="en-US" sz="2800">
                <a:solidFill>
                  <a:schemeClr val="bg1"/>
                </a:solidFill>
              </a:rPr>
              <a:t>Battersea Power Station Redevelopment</a:t>
            </a:r>
          </a:p>
        </p:txBody>
      </p:sp>
      <p:cxnSp>
        <p:nvCxnSpPr>
          <p:cNvPr id="70" name="Straight Connector 6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A7156EE-F029-FB84-10D3-969F70BB92B7}"/>
              </a:ext>
            </a:extLst>
          </p:cNvPr>
          <p:cNvSpPr>
            <a:spLocks noGrp="1"/>
          </p:cNvSpPr>
          <p:nvPr>
            <p:ph type="body" sz="half" idx="2"/>
          </p:nvPr>
        </p:nvSpPr>
        <p:spPr>
          <a:xfrm>
            <a:off x="1295400" y="2288833"/>
            <a:ext cx="4800600" cy="3711571"/>
          </a:xfrm>
        </p:spPr>
        <p:txBody>
          <a:bodyPr vert="horz" lIns="91440" tIns="45720" rIns="91440" bIns="45720" rtlCol="0">
            <a:normAutofit/>
          </a:bodyPr>
          <a:lstStyle/>
          <a:p>
            <a:pPr indent="-228600">
              <a:buFont typeface="Arial" panose="020B0604020202020204" pitchFamily="34" charset="0"/>
              <a:buChar char="•"/>
            </a:pPr>
            <a:r>
              <a:rPr lang="en-US" sz="1100" b="1" dirty="0">
                <a:solidFill>
                  <a:schemeClr val="bg1"/>
                </a:solidFill>
              </a:rPr>
              <a:t>Project Overview:</a:t>
            </a:r>
          </a:p>
          <a:p>
            <a:pPr algn="just"/>
            <a:r>
              <a:rPr lang="en-US" sz="1100" dirty="0">
                <a:solidFill>
                  <a:schemeClr val="bg1"/>
                </a:solidFill>
              </a:rPr>
              <a:t>The Battersea Power Station Redevelopment is a landmark project located on the south bank of the River Thames in London. Historically significant as a Grade II* listed building, it was originally built in the 1930s and ceased operations in the 1980s. The redevelopment project spans 42 acres and aims to transform the site into a vibrant mixed-use community. Key stakeholders include Battersea Power Station Development Company, architects such as Foster + Partners and Gehry Partners, and various investors (Battersea Power Station, 2023).</a:t>
            </a:r>
          </a:p>
          <a:p>
            <a:pPr algn="just"/>
            <a:endParaRPr lang="en-US" sz="1100" dirty="0">
              <a:solidFill>
                <a:schemeClr val="bg1"/>
              </a:solidFill>
            </a:endParaRPr>
          </a:p>
          <a:p>
            <a:pPr indent="-228600">
              <a:buFont typeface="Arial" panose="020B0604020202020204" pitchFamily="34" charset="0"/>
              <a:buChar char="•"/>
            </a:pPr>
            <a:r>
              <a:rPr lang="en-US" sz="1100" b="1" dirty="0">
                <a:solidFill>
                  <a:schemeClr val="bg1"/>
                </a:solidFill>
              </a:rPr>
              <a:t>Phases of Development</a:t>
            </a:r>
            <a:r>
              <a:rPr lang="en-US" sz="1100" dirty="0">
                <a:solidFill>
                  <a:schemeClr val="bg1"/>
                </a:solidFill>
              </a:rPr>
              <a:t>:</a:t>
            </a:r>
          </a:p>
          <a:p>
            <a:pPr algn="just"/>
            <a:r>
              <a:rPr lang="en-US" sz="1100" dirty="0">
                <a:solidFill>
                  <a:schemeClr val="bg1"/>
                </a:solidFill>
              </a:rPr>
              <a:t>The redevelopment is divided into multiple phases. The initial phase focused on the restoration and structural stabilization of the existing power station, preserving its iconic chimneys and Art Deco interiors (Battersea Power Station, 2023). Subsequent phases involve new construction, including residential apartments, office spaces, and retail outlets. The project also integrates cultural spaces, such as art galleries and theaters, ensuring a dynamic urban environment. The comprehensive development plan includes extensive landscaping and public spaces to enhance community engagement and accessibility (Battersea Power Station, 2023).</a:t>
            </a:r>
          </a:p>
        </p:txBody>
      </p:sp>
      <p:pic>
        <p:nvPicPr>
          <p:cNvPr id="7" name="Picture 6" descr="A map of a city&#10;&#10;Description automatically generated">
            <a:extLst>
              <a:ext uri="{FF2B5EF4-FFF2-40B4-BE49-F238E27FC236}">
                <a16:creationId xmlns:a16="http://schemas.microsoft.com/office/drawing/2014/main" id="{8603CBB3-1466-B98B-42E9-B8540024B25B}"/>
              </a:ext>
            </a:extLst>
          </p:cNvPr>
          <p:cNvPicPr>
            <a:picLocks noChangeAspect="1"/>
          </p:cNvPicPr>
          <p:nvPr/>
        </p:nvPicPr>
        <p:blipFill rotWithShape="1">
          <a:blip r:embed="rId2"/>
          <a:srcRect r="12822" b="-1"/>
          <a:stretch/>
        </p:blipFill>
        <p:spPr>
          <a:xfrm>
            <a:off x="6723983" y="369913"/>
            <a:ext cx="3431060" cy="2784532"/>
          </a:xfrm>
          <a:prstGeom prst="rect">
            <a:avLst/>
          </a:prstGeom>
        </p:spPr>
      </p:pic>
      <p:sp>
        <p:nvSpPr>
          <p:cNvPr id="72" name="Rectangle 7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n aerial view of a factory&#10;&#10;Description automatically generated">
            <a:extLst>
              <a:ext uri="{FF2B5EF4-FFF2-40B4-BE49-F238E27FC236}">
                <a16:creationId xmlns:a16="http://schemas.microsoft.com/office/drawing/2014/main" id="{2C3A8776-7E45-9B0D-A587-6266A3F11784}"/>
              </a:ext>
            </a:extLst>
          </p:cNvPr>
          <p:cNvPicPr>
            <a:picLocks noGrp="1" noChangeAspect="1"/>
          </p:cNvPicPr>
          <p:nvPr>
            <p:ph idx="1"/>
          </p:nvPr>
        </p:nvPicPr>
        <p:blipFill rotWithShape="1">
          <a:blip r:embed="rId3"/>
          <a:srcRect l="16155" r="29504"/>
          <a:stretch/>
        </p:blipFill>
        <p:spPr>
          <a:xfrm>
            <a:off x="8622467" y="3730267"/>
            <a:ext cx="2421027" cy="2784532"/>
          </a:xfrm>
          <a:prstGeom prst="rect">
            <a:avLst/>
          </a:prstGeom>
        </p:spPr>
      </p:pic>
      <p:sp>
        <p:nvSpPr>
          <p:cNvPr id="74" name="Rectangle 7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3D972A6-CC5D-33D3-B13E-A142E493C976}"/>
              </a:ext>
            </a:extLst>
          </p:cNvPr>
          <p:cNvSpPr>
            <a:spLocks noGrp="1"/>
          </p:cNvSpPr>
          <p:nvPr>
            <p:ph type="title"/>
          </p:nvPr>
        </p:nvSpPr>
        <p:spPr>
          <a:xfrm>
            <a:off x="838200" y="141515"/>
            <a:ext cx="4707671" cy="1159582"/>
          </a:xfrm>
        </p:spPr>
        <p:txBody>
          <a:bodyPr vert="horz" lIns="91440" tIns="45720" rIns="91440" bIns="45720" rtlCol="0" anchor="b">
            <a:normAutofit fontScale="90000"/>
          </a:bodyPr>
          <a:lstStyle/>
          <a:p>
            <a:pPr marL="0" marR="0" lvl="0" indent="0" algn="ctr" fontAlgn="auto">
              <a:spcAft>
                <a:spcPts val="0"/>
              </a:spcAft>
              <a:tabLst/>
              <a:defRPr/>
            </a:pPr>
            <a:r>
              <a:rPr kumimoji="0" lang="en-US" sz="2700" b="1" i="0" u="none" strike="noStrike" kern="1200" cap="none" spc="0" normalizeH="0" baseline="0" noProof="0" dirty="0">
                <a:ln>
                  <a:noFill/>
                </a:ln>
                <a:solidFill>
                  <a:schemeClr val="bg1"/>
                </a:solidFill>
                <a:effectLst/>
                <a:uLnTx/>
                <a:uFillTx/>
                <a:latin typeface="+mj-lt"/>
                <a:ea typeface="+mj-ea"/>
                <a:cs typeface="+mj-cs"/>
              </a:rPr>
              <a:t>Innovative Practices in Battersea Redevelopment </a:t>
            </a:r>
            <a:br>
              <a:rPr kumimoji="0" lang="en-US" sz="2700" b="0" i="0" u="none" strike="noStrike" kern="1200" cap="none" spc="0" normalizeH="0" baseline="0" noProof="0" dirty="0">
                <a:ln>
                  <a:noFill/>
                </a:ln>
                <a:solidFill>
                  <a:schemeClr val="bg1"/>
                </a:solidFill>
                <a:effectLst/>
                <a:uLnTx/>
                <a:uFillTx/>
                <a:latin typeface="+mj-lt"/>
                <a:ea typeface="+mj-ea"/>
                <a:cs typeface="+mj-cs"/>
              </a:rPr>
            </a:br>
            <a:endParaRPr lang="en-US" sz="2700"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6236243-9F72-595D-3A1E-DEA06BC38BAD}"/>
              </a:ext>
            </a:extLst>
          </p:cNvPr>
          <p:cNvSpPr>
            <a:spLocks noGrp="1"/>
          </p:cNvSpPr>
          <p:nvPr>
            <p:ph type="body" sz="half" idx="2"/>
          </p:nvPr>
        </p:nvSpPr>
        <p:spPr>
          <a:xfrm>
            <a:off x="831873" y="1749755"/>
            <a:ext cx="4773567" cy="3957915"/>
          </a:xfrm>
        </p:spPr>
        <p:txBody>
          <a:bodyPr vert="horz" lIns="91440" tIns="45720" rIns="91440" bIns="45720" rtlCol="0" anchor="ctr">
            <a:normAutofit/>
          </a:bodyPr>
          <a:lstStyle/>
          <a:p>
            <a:pPr indent="-228600" algn="just">
              <a:buFont typeface="Arial" panose="020B0604020202020204" pitchFamily="34" charset="0"/>
              <a:buChar char="•"/>
            </a:pPr>
            <a:r>
              <a:rPr lang="en-US" sz="1100" b="1" dirty="0">
                <a:solidFill>
                  <a:schemeClr val="bg1"/>
                </a:solidFill>
              </a:rPr>
              <a:t>Use of BIM:</a:t>
            </a:r>
            <a:r>
              <a:rPr lang="en-US" sz="1100" dirty="0">
                <a:solidFill>
                  <a:schemeClr val="bg1"/>
                </a:solidFill>
              </a:rPr>
              <a:t> The Battersea Power Station redevelopment employs Building Information Modeling (BIM) extensively, leveraging 3D modeling for detailed design and construction planning. BIM facilitates seamless coordination among architects, engineers, and contractors, enhancing collaboration and reducing errors (Azhar, 2011). This technology allows for precise visualization of project elements, ensuring that all stakeholders are aligned and potential issues are identified and addressed early.</a:t>
            </a:r>
          </a:p>
          <a:p>
            <a:pPr indent="-228600" algn="just">
              <a:buFont typeface="Arial" panose="020B0604020202020204" pitchFamily="34" charset="0"/>
              <a:buChar char="•"/>
            </a:pPr>
            <a:r>
              <a:rPr lang="en-US" sz="1100" b="1" dirty="0">
                <a:solidFill>
                  <a:schemeClr val="bg1"/>
                </a:solidFill>
              </a:rPr>
              <a:t>Sustainable Practices:</a:t>
            </a:r>
            <a:r>
              <a:rPr lang="en-US" sz="1100" dirty="0">
                <a:solidFill>
                  <a:schemeClr val="bg1"/>
                </a:solidFill>
              </a:rPr>
              <a:t> Sustainability is a core focus of the redevelopment. The project aims to achieve high standards in green building certifications, such as BREEAM, which ensures that buildings meet rigorous environmental performance criteria (BREEAM, 2023). Energy-efficient systems, including advanced heating, ventilation, and air conditioning (HVAC) solutions, and the integration of renewable energy sources like solar panels, are key components. These measures significantly reduce the carbon footprint and operational costs of the development (Smith, 2021).</a:t>
            </a:r>
          </a:p>
          <a:p>
            <a:pPr indent="-228600" algn="just">
              <a:buFont typeface="Arial" panose="020B0604020202020204" pitchFamily="34" charset="0"/>
              <a:buChar char="•"/>
            </a:pPr>
            <a:r>
              <a:rPr lang="en-US" sz="1100" b="1" dirty="0">
                <a:solidFill>
                  <a:schemeClr val="bg1"/>
                </a:solidFill>
              </a:rPr>
              <a:t>Smart Technologies:</a:t>
            </a:r>
            <a:r>
              <a:rPr lang="en-US" sz="1100" dirty="0">
                <a:solidFill>
                  <a:schemeClr val="bg1"/>
                </a:solidFill>
              </a:rPr>
              <a:t> The incorporation of smart technologies is another innovative aspect of the Battersea redevelopment. The Internet of Things (IoT) is used to create sophisticated building management systems, enabling real-time monitoring and control of various building functions (Li et al., 2018). Smart infrastructure, including advanced energy and water management systems, ensures efficient resource use and enhances the overall sustainability of the project (Smith, 2021).</a:t>
            </a:r>
          </a:p>
          <a:p>
            <a:pPr indent="-228600" algn="just">
              <a:buFont typeface="Arial" panose="020B0604020202020204" pitchFamily="34" charset="0"/>
              <a:buChar char="•"/>
            </a:pPr>
            <a:endParaRPr lang="en-US" sz="1000" dirty="0">
              <a:solidFill>
                <a:schemeClr val="bg1"/>
              </a:solidFill>
            </a:endParaRPr>
          </a:p>
        </p:txBody>
      </p:sp>
      <p:pic>
        <p:nvPicPr>
          <p:cNvPr id="7" name="Picture 6">
            <a:extLst>
              <a:ext uri="{FF2B5EF4-FFF2-40B4-BE49-F238E27FC236}">
                <a16:creationId xmlns:a16="http://schemas.microsoft.com/office/drawing/2014/main" id="{E24938ED-3082-5A30-AFD8-E368F5800C79}"/>
              </a:ext>
            </a:extLst>
          </p:cNvPr>
          <p:cNvPicPr>
            <a:picLocks noChangeAspect="1"/>
          </p:cNvPicPr>
          <p:nvPr/>
        </p:nvPicPr>
        <p:blipFill rotWithShape="1">
          <a:blip r:embed="rId2"/>
          <a:srcRect l="9116" r="-2" b="-2"/>
          <a:stretch/>
        </p:blipFill>
        <p:spPr>
          <a:xfrm>
            <a:off x="6525453" y="1"/>
            <a:ext cx="5666547" cy="3398024"/>
          </a:xfrm>
          <a:prstGeom prst="rect">
            <a:avLst/>
          </a:prstGeom>
        </p:spPr>
      </p:pic>
      <p:cxnSp>
        <p:nvCxnSpPr>
          <p:cNvPr id="16" name="Straight Connector 1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2AF09AA-9693-D883-33C7-B63F07880A3A}"/>
              </a:ext>
            </a:extLst>
          </p:cNvPr>
          <p:cNvPicPr>
            <a:picLocks noGrp="1" noChangeAspect="1"/>
          </p:cNvPicPr>
          <p:nvPr>
            <p:ph idx="1"/>
          </p:nvPr>
        </p:nvPicPr>
        <p:blipFill rotWithShape="1">
          <a:blip r:embed="rId3"/>
          <a:srcRect t="3049" r="-2" b="5285"/>
          <a:stretch/>
        </p:blipFill>
        <p:spPr>
          <a:xfrm>
            <a:off x="6522277" y="3398024"/>
            <a:ext cx="5669723" cy="3469076"/>
          </a:xfrm>
          <a:prstGeom prst="rect">
            <a:avLst/>
          </a:prstGeom>
        </p:spPr>
      </p:pic>
    </p:spTree>
    <p:extLst>
      <p:ext uri="{BB962C8B-B14F-4D97-AF65-F5344CB8AC3E}">
        <p14:creationId xmlns:p14="http://schemas.microsoft.com/office/powerpoint/2010/main" val="83201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511C91-C13A-4B25-DEA4-237278B576EC}"/>
              </a:ext>
            </a:extLst>
          </p:cNvPr>
          <p:cNvPicPr>
            <a:picLocks noChangeAspect="1"/>
          </p:cNvPicPr>
          <p:nvPr/>
        </p:nvPicPr>
        <p:blipFill rotWithShape="1">
          <a:blip r:embed="rId2"/>
          <a:srcRect l="10920" r="10121"/>
          <a:stretch/>
        </p:blipFill>
        <p:spPr>
          <a:xfrm>
            <a:off x="2522356"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4812AC-EEF0-0217-5692-74F044345F06}"/>
              </a:ext>
            </a:extLst>
          </p:cNvPr>
          <p:cNvSpPr>
            <a:spLocks noGrp="1"/>
          </p:cNvSpPr>
          <p:nvPr>
            <p:ph type="ctrTitle"/>
          </p:nvPr>
        </p:nvSpPr>
        <p:spPr>
          <a:xfrm>
            <a:off x="838200" y="681037"/>
            <a:ext cx="3822189" cy="1169533"/>
          </a:xfrm>
        </p:spPr>
        <p:txBody>
          <a:bodyPr vert="horz" lIns="91440" tIns="45720" rIns="91440" bIns="45720" rtlCol="0" anchor="ctr">
            <a:normAutofit fontScale="90000"/>
          </a:bodyPr>
          <a:lstStyle/>
          <a:p>
            <a:r>
              <a:rPr lang="en-US" sz="3100" dirty="0"/>
              <a:t>Challenges Faced and Solutions Implemented</a:t>
            </a:r>
            <a:br>
              <a:rPr lang="en-US" sz="3100" dirty="0"/>
            </a:br>
            <a:endParaRPr lang="en-US" sz="3100" dirty="0"/>
          </a:p>
        </p:txBody>
      </p:sp>
      <p:sp>
        <p:nvSpPr>
          <p:cNvPr id="3" name="Subtitle 2">
            <a:extLst>
              <a:ext uri="{FF2B5EF4-FFF2-40B4-BE49-F238E27FC236}">
                <a16:creationId xmlns:a16="http://schemas.microsoft.com/office/drawing/2014/main" id="{76FCAF3E-F67A-6CD4-4489-0EBC26B2C094}"/>
              </a:ext>
            </a:extLst>
          </p:cNvPr>
          <p:cNvSpPr>
            <a:spLocks noGrp="1"/>
          </p:cNvSpPr>
          <p:nvPr>
            <p:ph type="subTitle" idx="1"/>
          </p:nvPr>
        </p:nvSpPr>
        <p:spPr>
          <a:xfrm>
            <a:off x="838200" y="1611086"/>
            <a:ext cx="3822189" cy="4565877"/>
          </a:xfrm>
        </p:spPr>
        <p:txBody>
          <a:bodyPr vert="horz" lIns="91440" tIns="45720" rIns="91440" bIns="45720" rtlCol="0">
            <a:normAutofit lnSpcReduction="10000"/>
          </a:bodyPr>
          <a:lstStyle/>
          <a:p>
            <a:pPr indent="-228600" algn="just">
              <a:buFont typeface="Arial" panose="020B0604020202020204" pitchFamily="34" charset="0"/>
              <a:buChar char="•"/>
            </a:pPr>
            <a:r>
              <a:rPr lang="en-US" sz="1200" b="1" dirty="0"/>
              <a:t>Challenges:</a:t>
            </a:r>
            <a:r>
              <a:rPr lang="en-US" sz="1200" dirty="0"/>
              <a:t> The Battersea Power Station redevelopment faced several significant challenges. One major challenge was preserving the historical architecture while integrating modern facilities, ensuring that the iconic features of the power station were maintained (Historic England, 2023). Managing such a large and complex project within strict budget and timeline constraints was another critical issue, given the scale and scope of the redevelopment (Smith, 2021). Additionally, ensuring sustainability and compliance with numerous regulations presented ongoing hurdles that required careful planning and execution (BREEAM, 2023).</a:t>
            </a:r>
          </a:p>
          <a:p>
            <a:pPr indent="-228600" algn="l">
              <a:buFont typeface="Arial" panose="020B0604020202020204" pitchFamily="34" charset="0"/>
              <a:buChar char="•"/>
            </a:pPr>
            <a:endParaRPr lang="en-US" sz="1200" dirty="0"/>
          </a:p>
          <a:p>
            <a:pPr indent="-228600" algn="just">
              <a:buFont typeface="Arial" panose="020B0604020202020204" pitchFamily="34" charset="0"/>
              <a:buChar char="•"/>
            </a:pPr>
            <a:r>
              <a:rPr lang="en-US" sz="1200" b="1" dirty="0"/>
              <a:t>Solutions:</a:t>
            </a:r>
            <a:r>
              <a:rPr lang="en-US" sz="1200" dirty="0"/>
              <a:t> To address these challenges, collaborative platforms were utilized to enhance communication among project stakeholders. These platforms facilitated better coordination and ensured that all parties were aligned throughout the project lifecycle (Turner, 2020). Advanced project management tools, including BIM and other scheduling and tracking software, were employed to manage timelines and budgets effectively, providing real-time updates and forecasts (Azhar, 2011). Continuous stakeholder engagement and transparent reporting were also crucial, fostering trust and ensuring that all regulatory requirements were met while keeping investors and the public informed (Li et al., 2018).</a:t>
            </a:r>
          </a:p>
          <a:p>
            <a:pPr indent="-228600" algn="l">
              <a:buFont typeface="Arial" panose="020B0604020202020204" pitchFamily="34" charset="0"/>
              <a:buChar char="•"/>
            </a:pPr>
            <a:endParaRPr lang="en-US" sz="1000" dirty="0"/>
          </a:p>
        </p:txBody>
      </p:sp>
    </p:spTree>
    <p:extLst>
      <p:ext uri="{BB962C8B-B14F-4D97-AF65-F5344CB8AC3E}">
        <p14:creationId xmlns:p14="http://schemas.microsoft.com/office/powerpoint/2010/main" val="159682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tanding on a construction site&#10;&#10;Description automatically generated">
            <a:extLst>
              <a:ext uri="{FF2B5EF4-FFF2-40B4-BE49-F238E27FC236}">
                <a16:creationId xmlns:a16="http://schemas.microsoft.com/office/drawing/2014/main" id="{46137994-478A-507D-0945-4B7D28009598}"/>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7" name="TextBox 6">
            <a:extLst>
              <a:ext uri="{FF2B5EF4-FFF2-40B4-BE49-F238E27FC236}">
                <a16:creationId xmlns:a16="http://schemas.microsoft.com/office/drawing/2014/main" id="{BBED070F-265B-0DBE-A714-5E70FE40EC4A}"/>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400" b="1">
                <a:solidFill>
                  <a:srgbClr val="FFFFFF"/>
                </a:solidFill>
                <a:effectLst/>
              </a:rPr>
              <a:t>The Future of Construction Management </a:t>
            </a:r>
            <a:endParaRPr lang="en-US" sz="1400">
              <a:solidFill>
                <a:srgbClr val="FFFFFF"/>
              </a:solidFill>
              <a:effectLst/>
            </a:endParaRPr>
          </a:p>
          <a:p>
            <a:pPr marL="342900" lvl="0" indent="-228600">
              <a:lnSpc>
                <a:spcPct val="90000"/>
              </a:lnSpc>
              <a:buFont typeface="Arial" panose="020B0604020202020204" pitchFamily="34" charset="0"/>
              <a:buChar char="•"/>
            </a:pPr>
            <a:r>
              <a:rPr lang="en-US" sz="1400">
                <a:solidFill>
                  <a:srgbClr val="FFFFFF"/>
                </a:solidFill>
                <a:effectLst/>
              </a:rPr>
              <a:t>Increased use of AI and machine learning:  AI and machine learning are revolutionizing construction management by optimizing project schedules, improving safety, and predicting project risks. Companies like Autodesk are leading the way with AI-powered project management tools (Autodesk, 2023).</a:t>
            </a:r>
          </a:p>
          <a:p>
            <a:pPr marL="342900" lvl="0" indent="-228600">
              <a:lnSpc>
                <a:spcPct val="90000"/>
              </a:lnSpc>
              <a:buFont typeface="Arial" panose="020B0604020202020204" pitchFamily="34" charset="0"/>
              <a:buChar char="•"/>
            </a:pPr>
            <a:r>
              <a:rPr lang="en-US" sz="1400">
                <a:solidFill>
                  <a:srgbClr val="FFFFFF"/>
                </a:solidFill>
                <a:effectLst/>
              </a:rPr>
              <a:t>Greater emphasis on sustainability and green construction: The construction industry is increasingly focused on sustainable practices, driven by regulatory pressures and the demand for eco-friendly buildings. Initiatives such as LEED certification and the use of sustainable materials are becoming standard (USGBC, 2022).</a:t>
            </a:r>
          </a:p>
          <a:p>
            <a:pPr marL="342900" lvl="0" indent="-228600">
              <a:lnSpc>
                <a:spcPct val="90000"/>
              </a:lnSpc>
              <a:spcAft>
                <a:spcPts val="800"/>
              </a:spcAft>
              <a:buFont typeface="Arial" panose="020B0604020202020204" pitchFamily="34" charset="0"/>
              <a:buChar char="•"/>
            </a:pPr>
            <a:r>
              <a:rPr lang="en-US" sz="1400">
                <a:solidFill>
                  <a:srgbClr val="FFFFFF"/>
                </a:solidFill>
                <a:effectLst/>
              </a:rPr>
              <a:t>More robust cybersecurity measures for construction data: With the rise of digital tools in construction, protecting sensitive data from cyber threats has become crucial. Enhanced cybersecurity protocols are necessary to safeguard project data and ensure the integrity of construction operations (Construction Executive, 2023).</a:t>
            </a:r>
          </a:p>
          <a:p>
            <a:pPr indent="-228600">
              <a:lnSpc>
                <a:spcPct val="90000"/>
              </a:lnSpc>
              <a:spcAft>
                <a:spcPts val="800"/>
              </a:spcAft>
              <a:buFont typeface="Arial" panose="020B0604020202020204" pitchFamily="34" charset="0"/>
              <a:buChar char="•"/>
            </a:pPr>
            <a:r>
              <a:rPr lang="en-US" sz="1400" b="1">
                <a:solidFill>
                  <a:srgbClr val="FFFFFF"/>
                </a:solidFill>
                <a:effectLst/>
              </a:rPr>
              <a:t>Professional Development:</a:t>
            </a:r>
            <a:endParaRPr lang="en-US" sz="1400">
              <a:solidFill>
                <a:srgbClr val="FFFFFF"/>
              </a:solidFill>
              <a:effectLst/>
            </a:endParaRPr>
          </a:p>
          <a:p>
            <a:pPr marL="342900" lvl="0" indent="-228600">
              <a:lnSpc>
                <a:spcPct val="90000"/>
              </a:lnSpc>
              <a:buFont typeface="Arial" panose="020B0604020202020204" pitchFamily="34" charset="0"/>
              <a:buChar char="•"/>
            </a:pPr>
            <a:r>
              <a:rPr lang="en-US" sz="1400">
                <a:solidFill>
                  <a:srgbClr val="FFFFFF"/>
                </a:solidFill>
                <a:effectLst/>
              </a:rPr>
              <a:t>Importance of continuous learning and certifications: Staying current with industry advancements through ongoing education and obtaining certifications like PMP (Project Management Professional) is essential for career growth in construction management (PMI, 2023).</a:t>
            </a:r>
          </a:p>
          <a:p>
            <a:pPr marL="342900" lvl="0" indent="-228600">
              <a:lnSpc>
                <a:spcPct val="90000"/>
              </a:lnSpc>
              <a:buFont typeface="Arial" panose="020B0604020202020204" pitchFamily="34" charset="0"/>
              <a:buChar char="•"/>
            </a:pPr>
            <a:r>
              <a:rPr lang="en-US" sz="1400">
                <a:solidFill>
                  <a:srgbClr val="FFFFFF"/>
                </a:solidFill>
                <a:effectLst/>
              </a:rPr>
              <a:t>Networking and staying updated with industry trends: Active participation in industry conferences, workshops, and professional organizations helps construction managers stay informed about the latest trends and technologies (Construction Business Owner, 2023).</a:t>
            </a:r>
          </a:p>
          <a:p>
            <a:pPr marL="342900" lvl="0" indent="-228600">
              <a:lnSpc>
                <a:spcPct val="90000"/>
              </a:lnSpc>
              <a:spcAft>
                <a:spcPts val="800"/>
              </a:spcAft>
              <a:buFont typeface="Arial" panose="020B0604020202020204" pitchFamily="34" charset="0"/>
              <a:buChar char="•"/>
            </a:pPr>
            <a:r>
              <a:rPr lang="en-US" sz="1400">
                <a:solidFill>
                  <a:srgbClr val="FFFFFF"/>
                </a:solidFill>
                <a:effectLst/>
              </a:rPr>
              <a:t>Embracing innovation and adaptability: Success in future construction management requires a willingness to adopt new technologies and innovative practices. Adaptability and a proactive approach to change will be key drivers of professional success in this evolving field (Bentley, 2023).</a:t>
            </a:r>
          </a:p>
        </p:txBody>
      </p:sp>
    </p:spTree>
    <p:extLst>
      <p:ext uri="{BB962C8B-B14F-4D97-AF65-F5344CB8AC3E}">
        <p14:creationId xmlns:p14="http://schemas.microsoft.com/office/powerpoint/2010/main" val="389547879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4503</TotalTime>
  <Words>2834</Words>
  <Application>Microsoft Office PowerPoint</Application>
  <PresentationFormat>Ecran lat</PresentationFormat>
  <Paragraphs>100</Paragraphs>
  <Slides>11</Slides>
  <Notes>0</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11</vt:i4>
      </vt:variant>
    </vt:vector>
  </HeadingPairs>
  <TitlesOfParts>
    <vt:vector size="16" baseType="lpstr">
      <vt:lpstr>Aptos</vt:lpstr>
      <vt:lpstr>Aptos Display</vt:lpstr>
      <vt:lpstr>Arial</vt:lpstr>
      <vt:lpstr>Calibri</vt:lpstr>
      <vt:lpstr>Office Theme</vt:lpstr>
      <vt:lpstr>Construction Management Professional Practice  Shaping the Future as a Modern Professional in Construction Management Leading the Way to a Technologically Advanced Future in the Construction Industry  Name: Vasile Necsoi  Date: 08 July 2024</vt:lpstr>
      <vt:lpstr>Content page:</vt:lpstr>
      <vt:lpstr>Prezentare PowerPoint</vt:lpstr>
      <vt:lpstr>The Role of a Modern Construction Manager </vt:lpstr>
      <vt:lpstr>Technological Advances in Construction Management </vt:lpstr>
      <vt:lpstr>Case Study: Battersea Power Station Redevelopment</vt:lpstr>
      <vt:lpstr>Innovative Practices in Battersea Redevelopment  </vt:lpstr>
      <vt:lpstr>Challenges Faced and Solutions Implemented </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Ramona Trifescu</dc:creator>
  <cp:lastModifiedBy>Vasile Necsoi</cp:lastModifiedBy>
  <cp:revision>3</cp:revision>
  <dcterms:created xsi:type="dcterms:W3CDTF">2024-07-04T08:09:50Z</dcterms:created>
  <dcterms:modified xsi:type="dcterms:W3CDTF">2024-07-09T16:12:22Z</dcterms:modified>
</cp:coreProperties>
</file>